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7">
  <p:sldMasterIdLst>
    <p:sldMasterId id="2147483679" r:id="rId4"/>
  </p:sldMasterIdLst>
  <p:notesMasterIdLst>
    <p:notesMasterId r:id="rId22"/>
  </p:notesMasterIdLst>
  <p:handoutMasterIdLst>
    <p:handoutMasterId r:id="rId23"/>
  </p:handoutMasterIdLst>
  <p:sldIdLst>
    <p:sldId id="263" r:id="rId5"/>
    <p:sldId id="348" r:id="rId6"/>
    <p:sldId id="422" r:id="rId7"/>
    <p:sldId id="445" r:id="rId8"/>
    <p:sldId id="446" r:id="rId9"/>
    <p:sldId id="347" r:id="rId10"/>
    <p:sldId id="324" r:id="rId11"/>
    <p:sldId id="338" r:id="rId12"/>
    <p:sldId id="357" r:id="rId13"/>
    <p:sldId id="442" r:id="rId14"/>
    <p:sldId id="447" r:id="rId15"/>
    <p:sldId id="448" r:id="rId16"/>
    <p:sldId id="449" r:id="rId17"/>
    <p:sldId id="450" r:id="rId18"/>
    <p:sldId id="436" r:id="rId19"/>
    <p:sldId id="451" r:id="rId20"/>
    <p:sldId id="452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1F6"/>
    <a:srgbClr val="FADFEB"/>
    <a:srgbClr val="DEF3F8"/>
    <a:srgbClr val="C0E9F2"/>
    <a:srgbClr val="F2FCEA"/>
    <a:srgbClr val="77A9D2"/>
    <a:srgbClr val="FF6965"/>
    <a:srgbClr val="52D0D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-54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9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F3F9-A383-40CF-841B-6426D82ECB85}" type="datetimeFigureOut">
              <a:rPr lang="ru-RU" smtClean="0"/>
              <a:pPr/>
              <a:t>21.04.2025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F9E2-D527-45E4-B727-833247D273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75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9A4CF4-9C9F-4852-9530-49DB073987FA}" type="datetimeFigureOut">
              <a:rPr lang="ru-RU" smtClean="0"/>
              <a:pPr/>
              <a:t>21.04.2025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0F91FF-4416-41EC-9666-E417D2BBBC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591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F91FF-4416-41EC-9666-E417D2BBBC1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F91FF-4416-41EC-9666-E417D2BBBC11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F91FF-4416-41EC-9666-E417D2BBBC11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F91FF-4416-41EC-9666-E417D2BBBC11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F91FF-4416-41EC-9666-E417D2BBBC11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F91FF-4416-41EC-9666-E417D2BBBC11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F91FF-4416-41EC-9666-E417D2BBBC11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F91FF-4416-41EC-9666-E417D2BBBC11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317B9-C598-4F27-A3B1-3B9265B7BD81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F91FF-4416-41EC-9666-E417D2BBBC1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F91FF-4416-41EC-9666-E417D2BBBC11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F91FF-4416-41EC-9666-E417D2BBBC11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F91FF-4416-41EC-9666-E417D2BBBC11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F91FF-4416-41EC-9666-E417D2BBBC11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F91FF-4416-41EC-9666-E417D2BBBC11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F91FF-4416-41EC-9666-E417D2BBBC11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F91FF-4416-41EC-9666-E417D2BBBC11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wmf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18.png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19.png"/><Relationship Id="rId1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21.png"/><Relationship Id="rId14" Type="http://schemas.openxmlformats.org/officeDocument/2006/relationships/image" Target="../media/image1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21.png"/><Relationship Id="rId1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21.png"/><Relationship Id="rId14" Type="http://schemas.openxmlformats.org/officeDocument/2006/relationships/image" Target="../media/image15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25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21.png"/><Relationship Id="rId14" Type="http://schemas.openxmlformats.org/officeDocument/2006/relationships/image" Target="../media/image1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06992" y="1801368"/>
            <a:ext cx="9144000" cy="1271668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5012" y="4566542"/>
            <a:ext cx="5761973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951" y="3112387"/>
            <a:ext cx="682266" cy="7074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922" y="617943"/>
            <a:ext cx="504825" cy="5715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11789" y="4694476"/>
            <a:ext cx="930391" cy="122759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992" y="144368"/>
            <a:ext cx="542925" cy="5238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542" y="5334195"/>
            <a:ext cx="619050" cy="78571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701" y="793708"/>
            <a:ext cx="504439" cy="57322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035" y="3237635"/>
            <a:ext cx="505836" cy="52782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545" y="3532354"/>
            <a:ext cx="1837994" cy="134761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23" y="1849821"/>
            <a:ext cx="608569" cy="69251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8372" y="2012025"/>
            <a:ext cx="714375" cy="75247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272" y="5066318"/>
            <a:ext cx="1038023" cy="70715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8" y="272246"/>
            <a:ext cx="1860164" cy="131190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542" y="842568"/>
            <a:ext cx="576489" cy="54967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685" y="422756"/>
            <a:ext cx="1363851" cy="480937"/>
          </a:xfrm>
          <a:prstGeom prst="rect">
            <a:avLst/>
          </a:prstGeom>
        </p:spPr>
      </p:pic>
      <p:pic>
        <p:nvPicPr>
          <p:cNvPr id="30" name="Рисунок 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75" y="3034817"/>
            <a:ext cx="319165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6536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7376894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22" y="3159355"/>
            <a:ext cx="2227716" cy="3175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529" y="3327682"/>
            <a:ext cx="590083" cy="61182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590062" y="3097525"/>
            <a:ext cx="516972" cy="68211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107" y="397621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224" y="816747"/>
            <a:ext cx="470785" cy="59753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542" y="816747"/>
            <a:ext cx="335160" cy="38086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977" y="2586264"/>
            <a:ext cx="351849" cy="36714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066" y="1360529"/>
            <a:ext cx="1481355" cy="108612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087" y="2714619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913" y="393674"/>
            <a:ext cx="18097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6117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969" y="351240"/>
            <a:ext cx="1809750" cy="6381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38" y="3159355"/>
            <a:ext cx="2395938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965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981" y="468239"/>
            <a:ext cx="1809750" cy="6381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08" y="3273631"/>
            <a:ext cx="258057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1166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625" y="415010"/>
            <a:ext cx="1809750" cy="6381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75" y="3172245"/>
            <a:ext cx="2762763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5379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880250" y="2131231"/>
            <a:ext cx="5493984" cy="69958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FF6965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761" y="3638173"/>
            <a:ext cx="696193" cy="72184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497" y="444775"/>
            <a:ext cx="382530" cy="36910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352" y="5679298"/>
            <a:ext cx="586145" cy="74395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639" y="444775"/>
            <a:ext cx="408635" cy="46435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842" y="3638173"/>
            <a:ext cx="500801" cy="5225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73555">
            <a:off x="9841353" y="4499050"/>
            <a:ext cx="1827940" cy="134024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670" y="2481025"/>
            <a:ext cx="416339" cy="4385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029" y="1226189"/>
            <a:ext cx="555294" cy="52946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6" y="3213240"/>
            <a:ext cx="3497240" cy="31752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625" y="415010"/>
            <a:ext cx="18097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676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1F1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7916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530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91" r:id="rId3"/>
    <p:sldLayoutId id="2147483692" r:id="rId4"/>
    <p:sldLayoutId id="2147483694" r:id="rId5"/>
    <p:sldLayoutId id="2147483686" r:id="rId6"/>
    <p:sldLayoutId id="2147483690" r:id="rId7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9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11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7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7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7.png"/><Relationship Id="rId3" Type="http://schemas.openxmlformats.org/officeDocument/2006/relationships/image" Target="../media/image9.png"/><Relationship Id="rId7" Type="http://schemas.openxmlformats.org/officeDocument/2006/relationships/image" Target="../media/image27.png"/><Relationship Id="rId12" Type="http://schemas.openxmlformats.org/officeDocument/2006/relationships/hyperlink" Target="https://flomaster.club/43917-zarjadka-dlja-detej-risunok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8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11.pn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xmlns="" id="{9BEE043C-E42A-40B4-A4F8-0FEFA9F38D44}"/>
              </a:ext>
            </a:extLst>
          </p:cNvPr>
          <p:cNvSpPr txBox="1">
            <a:spLocks/>
          </p:cNvSpPr>
          <p:nvPr/>
        </p:nvSpPr>
        <p:spPr>
          <a:xfrm>
            <a:off x="127839" y="6361079"/>
            <a:ext cx="8110726" cy="38775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Е. С. Шилова, кандидат педагогических наук, доцент</a:t>
            </a:r>
          </a:p>
        </p:txBody>
      </p:sp>
      <p:sp>
        <p:nvSpPr>
          <p:cNvPr id="9" name="Подзаголовок 8">
            <a:extLst>
              <a:ext uri="{FF2B5EF4-FFF2-40B4-BE49-F238E27FC236}">
                <a16:creationId xmlns:a16="http://schemas.microsoft.com/office/drawing/2014/main" xmlns="" id="{7A520274-A647-4D06-8199-46288B075C1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431524" y="3105260"/>
            <a:ext cx="5762625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разработка для учителя</a:t>
            </a: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597F3B1D-926C-480A-AE2A-7A190CB38B4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21838" t="19608" r="7646" b="51866"/>
          <a:stretch/>
        </p:blipFill>
        <p:spPr>
          <a:xfrm>
            <a:off x="30689" y="0"/>
            <a:ext cx="12143381" cy="20461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4784" y="755414"/>
            <a:ext cx="11028219" cy="1114905"/>
          </a:xfrm>
        </p:spPr>
        <p:txBody>
          <a:bodyPr anchor="b"/>
          <a:lstStyle/>
          <a:p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Использование 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приёма 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сравнения при решении двух типов простых задач: </a:t>
            </a:r>
            <a:b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на</a:t>
            </a:r>
            <a:r>
              <a:rPr lang="ru-RU" sz="24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нахождение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втор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ого слагаемого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b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нахождение 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первого слагаемого</a:t>
            </a:r>
            <a:r>
              <a:rPr lang="ru-RU" sz="2400" b="1" dirty="0">
                <a:latin typeface="+mn-lt"/>
                <a:cs typeface="Arial" panose="020B0604020202020204" pitchFamily="34" charset="0"/>
              </a:rPr>
              <a:t> </a:t>
            </a:r>
            <a:endParaRPr lang="ru-RU" sz="3200" b="1" dirty="0"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E297E172-CB57-41F0-BA0E-B11497DF73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53" y="4844081"/>
            <a:ext cx="382530" cy="36910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701E1A47-6C99-445B-AF55-FC9648FF2F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338" y="2286173"/>
            <a:ext cx="586145" cy="74395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C3CAD9B9-5EB3-4EBB-AA93-62F779E3D9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53" y="272477"/>
            <a:ext cx="573085" cy="65213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C87A5EDC-D86E-40CA-84B9-CE75979B370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7709" y="225948"/>
            <a:ext cx="555294" cy="52946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48B0DC9-869D-4202-A8C7-94FBF9DE437A}"/>
              </a:ext>
            </a:extLst>
          </p:cNvPr>
          <p:cNvSpPr txBox="1"/>
          <p:nvPr/>
        </p:nvSpPr>
        <p:spPr>
          <a:xfrm>
            <a:off x="3673992" y="3554947"/>
            <a:ext cx="592720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sz="2400" b="1" dirty="0"/>
          </a:p>
          <a:p>
            <a:pPr algn="ctr"/>
            <a:r>
              <a:rPr lang="ru-RU" sz="2800" b="1" dirty="0"/>
              <a:t>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ea typeface="+mj-ea"/>
                <a:cs typeface="Arial" panose="020B0604020202020204" pitchFamily="34" charset="0"/>
              </a:rPr>
              <a:t>Задание 6</a:t>
            </a:r>
          </a:p>
        </p:txBody>
      </p:sp>
    </p:spTree>
    <p:extLst>
      <p:ext uri="{BB962C8B-B14F-4D97-AF65-F5344CB8AC3E}">
        <p14:creationId xmlns:p14="http://schemas.microsoft.com/office/powerpoint/2010/main" val="3301679814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0F7BEE73-7D2F-4362-927F-76544E381EC0}"/>
              </a:ext>
            </a:extLst>
          </p:cNvPr>
          <p:cNvSpPr/>
          <p:nvPr/>
        </p:nvSpPr>
        <p:spPr>
          <a:xfrm>
            <a:off x="2420470" y="712278"/>
            <a:ext cx="7790330" cy="112024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Подведение итогов выполнения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задания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Продолжите!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911847CB-1E49-49B4-9534-A284407381D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0" y="3801034"/>
            <a:ext cx="2176411" cy="3056965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1CC890D0-0810-4557-B1E2-ED84208B0598}"/>
              </a:ext>
            </a:extLst>
          </p:cNvPr>
          <p:cNvSpPr/>
          <p:nvPr/>
        </p:nvSpPr>
        <p:spPr>
          <a:xfrm>
            <a:off x="2998763" y="5274352"/>
            <a:ext cx="7152341" cy="12593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Задание</a:t>
            </a:r>
            <a:r>
              <a:rPr lang="ru-RU" sz="2800" b="1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ru-RU" sz="2800" b="1" i="1" dirty="0">
                <a:solidFill>
                  <a:schemeClr val="tx1"/>
                </a:solidFill>
              </a:rPr>
              <a:t>проверьте </a:t>
            </a:r>
            <a:r>
              <a:rPr lang="ru-RU" sz="2800" b="1" i="1" dirty="0" smtClean="0">
                <a:solidFill>
                  <a:schemeClr val="tx1"/>
                </a:solidFill>
              </a:rPr>
              <a:t> друг  </a:t>
            </a:r>
            <a:r>
              <a:rPr lang="ru-RU" sz="2800" b="1" i="1" dirty="0">
                <a:solidFill>
                  <a:schemeClr val="tx1"/>
                </a:solidFill>
              </a:rPr>
              <a:t>у </a:t>
            </a:r>
            <a:r>
              <a:rPr lang="ru-RU" sz="2800" b="1" i="1" dirty="0" smtClean="0">
                <a:solidFill>
                  <a:schemeClr val="tx1"/>
                </a:solidFill>
              </a:rPr>
              <a:t> друга  </a:t>
            </a:r>
            <a:r>
              <a:rPr lang="ru-RU" sz="2800" b="1" i="1" dirty="0">
                <a:solidFill>
                  <a:schemeClr val="tx1"/>
                </a:solidFill>
              </a:rPr>
              <a:t>знание </a:t>
            </a:r>
            <a:r>
              <a:rPr lang="ru-RU" sz="2800" b="1" i="1" dirty="0" smtClean="0">
                <a:solidFill>
                  <a:schemeClr val="tx1"/>
                </a:solidFill>
              </a:rPr>
              <a:t> правила</a:t>
            </a:r>
            <a:r>
              <a:rPr lang="ru-RU" sz="2800" b="1" i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0BC53C06-8995-4898-B72E-0A6DC4557853}"/>
              </a:ext>
            </a:extLst>
          </p:cNvPr>
          <p:cNvSpPr txBox="1"/>
          <p:nvPr/>
        </p:nvSpPr>
        <p:spPr>
          <a:xfrm>
            <a:off x="2350849" y="2328768"/>
            <a:ext cx="8012351" cy="16731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 найти неизвестное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втор</a:t>
            </a: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ое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слагаемое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надо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036883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475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0F7BEE73-7D2F-4362-927F-76544E381EC0}"/>
              </a:ext>
            </a:extLst>
          </p:cNvPr>
          <p:cNvSpPr/>
          <p:nvPr/>
        </p:nvSpPr>
        <p:spPr>
          <a:xfrm>
            <a:off x="2420470" y="367553"/>
            <a:ext cx="7718611" cy="9913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Подведение итогов выполнения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задания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Запомните!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911847CB-1E49-49B4-9534-A284407381D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0" y="3801034"/>
            <a:ext cx="2176411" cy="3056965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1CC890D0-0810-4557-B1E2-ED84208B0598}"/>
              </a:ext>
            </a:extLst>
          </p:cNvPr>
          <p:cNvSpPr/>
          <p:nvPr/>
        </p:nvSpPr>
        <p:spPr>
          <a:xfrm>
            <a:off x="3559456" y="5513294"/>
            <a:ext cx="6143344" cy="11865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Задание:</a:t>
            </a:r>
          </a:p>
          <a:p>
            <a:pPr algn="ctr"/>
            <a:r>
              <a:rPr lang="ru-RU" sz="2800" b="1" i="1" dirty="0" smtClean="0">
                <a:solidFill>
                  <a:schemeClr val="tx1"/>
                </a:solidFill>
              </a:rPr>
              <a:t>проверьте  у  себя  знание  </a:t>
            </a:r>
            <a:r>
              <a:rPr lang="ru-RU" sz="2800" b="1" i="1" dirty="0">
                <a:solidFill>
                  <a:schemeClr val="tx1"/>
                </a:solidFill>
              </a:rPr>
              <a:t>правила.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120D66F9-E95E-4775-BFCD-72690DCBA70C}"/>
              </a:ext>
            </a:extLst>
          </p:cNvPr>
          <p:cNvSpPr txBox="1"/>
          <p:nvPr/>
        </p:nvSpPr>
        <p:spPr>
          <a:xfrm>
            <a:off x="2394624" y="1933613"/>
            <a:ext cx="7402752" cy="21741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 найти неизвестное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первое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слагаемое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надо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суммы вычесть </a:t>
            </a: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второе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слагаемое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643126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0F7BEE73-7D2F-4362-927F-76544E381EC0}"/>
              </a:ext>
            </a:extLst>
          </p:cNvPr>
          <p:cNvSpPr/>
          <p:nvPr/>
        </p:nvSpPr>
        <p:spPr>
          <a:xfrm>
            <a:off x="2420470" y="712278"/>
            <a:ext cx="7790330" cy="112024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Подведение итогов выполнения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задания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Продолжите!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911847CB-1E49-49B4-9534-A284407381D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0" y="3801034"/>
            <a:ext cx="2176411" cy="3056965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1CC890D0-0810-4557-B1E2-ED84208B0598}"/>
              </a:ext>
            </a:extLst>
          </p:cNvPr>
          <p:cNvSpPr/>
          <p:nvPr/>
        </p:nvSpPr>
        <p:spPr>
          <a:xfrm>
            <a:off x="3062302" y="5118139"/>
            <a:ext cx="7558740" cy="12593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Задание:</a:t>
            </a:r>
          </a:p>
          <a:p>
            <a:pPr algn="ctr"/>
            <a:r>
              <a:rPr lang="ru-RU" sz="2800" b="1" i="1" dirty="0" smtClean="0">
                <a:solidFill>
                  <a:schemeClr val="tx1"/>
                </a:solidFill>
              </a:rPr>
              <a:t>проверьте  друг  </a:t>
            </a:r>
            <a:r>
              <a:rPr lang="ru-RU" sz="2800" b="1" i="1" dirty="0">
                <a:solidFill>
                  <a:schemeClr val="tx1"/>
                </a:solidFill>
              </a:rPr>
              <a:t>у </a:t>
            </a:r>
            <a:r>
              <a:rPr lang="ru-RU" sz="2800" b="1" i="1" dirty="0" smtClean="0">
                <a:solidFill>
                  <a:schemeClr val="tx1"/>
                </a:solidFill>
              </a:rPr>
              <a:t> друга  знание  </a:t>
            </a:r>
            <a:r>
              <a:rPr lang="ru-RU" sz="2800" b="1" i="1" dirty="0">
                <a:solidFill>
                  <a:schemeClr val="tx1"/>
                </a:solidFill>
              </a:rPr>
              <a:t>правила</a:t>
            </a:r>
            <a:r>
              <a:rPr lang="ru-RU" sz="2800" b="1" i="1" dirty="0" smtClean="0">
                <a:solidFill>
                  <a:schemeClr val="tx1"/>
                </a:solidFill>
              </a:rPr>
              <a:t>. </a:t>
            </a:r>
            <a:endParaRPr lang="ru-RU" sz="2800" b="1" i="1" dirty="0">
              <a:solidFill>
                <a:schemeClr val="tx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0BC53C06-8995-4898-B72E-0A6DC4557853}"/>
              </a:ext>
            </a:extLst>
          </p:cNvPr>
          <p:cNvSpPr txBox="1"/>
          <p:nvPr/>
        </p:nvSpPr>
        <p:spPr>
          <a:xfrm>
            <a:off x="2350849" y="2328768"/>
            <a:ext cx="8012351" cy="16731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 найти неизвестное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первое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слагаемое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надо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854932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0F7BEE73-7D2F-4362-927F-76544E381EC0}"/>
              </a:ext>
            </a:extLst>
          </p:cNvPr>
          <p:cNvSpPr/>
          <p:nvPr/>
        </p:nvSpPr>
        <p:spPr>
          <a:xfrm>
            <a:off x="2420470" y="367553"/>
            <a:ext cx="7718611" cy="11056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Подведение итогов выполнения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задания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Запомните!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911847CB-1E49-49B4-9534-A284407381D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0" y="3801034"/>
            <a:ext cx="2176411" cy="3056965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1CC890D0-0810-4557-B1E2-ED84208B0598}"/>
              </a:ext>
            </a:extLst>
          </p:cNvPr>
          <p:cNvSpPr/>
          <p:nvPr/>
        </p:nvSpPr>
        <p:spPr>
          <a:xfrm>
            <a:off x="3559457" y="5513294"/>
            <a:ext cx="6219543" cy="11865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Задание:</a:t>
            </a:r>
          </a:p>
          <a:p>
            <a:pPr algn="ctr"/>
            <a:r>
              <a:rPr lang="ru-RU" sz="2800" b="1" i="1" dirty="0" smtClean="0">
                <a:solidFill>
                  <a:schemeClr val="tx1"/>
                </a:solidFill>
              </a:rPr>
              <a:t>проверьте  у  себя  знание  </a:t>
            </a:r>
            <a:r>
              <a:rPr lang="ru-RU" sz="2800" b="1" i="1" dirty="0">
                <a:solidFill>
                  <a:schemeClr val="tx1"/>
                </a:solidFill>
              </a:rPr>
              <a:t>правила.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120D66F9-E95E-4775-BFCD-72690DCBA70C}"/>
              </a:ext>
            </a:extLst>
          </p:cNvPr>
          <p:cNvSpPr txBox="1"/>
          <p:nvPr/>
        </p:nvSpPr>
        <p:spPr>
          <a:xfrm>
            <a:off x="3664677" y="1933613"/>
            <a:ext cx="4862646" cy="2200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 найти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неизвестное </a:t>
            </a: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слагаемое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надо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суммы вычесть </a:t>
            </a: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известн</a:t>
            </a: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ое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слагаемое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719306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0F7BEE73-7D2F-4362-927F-76544E381EC0}"/>
              </a:ext>
            </a:extLst>
          </p:cNvPr>
          <p:cNvSpPr/>
          <p:nvPr/>
        </p:nvSpPr>
        <p:spPr>
          <a:xfrm>
            <a:off x="2420470" y="712278"/>
            <a:ext cx="7790330" cy="112024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Подведение итогов выполнения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задания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Продолжите!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911847CB-1E49-49B4-9534-A284407381D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0" y="3801034"/>
            <a:ext cx="2176411" cy="3056965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1CC890D0-0810-4557-B1E2-ED84208B0598}"/>
              </a:ext>
            </a:extLst>
          </p:cNvPr>
          <p:cNvSpPr/>
          <p:nvPr/>
        </p:nvSpPr>
        <p:spPr>
          <a:xfrm>
            <a:off x="3388660" y="5329515"/>
            <a:ext cx="7355540" cy="104796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Задание:</a:t>
            </a:r>
          </a:p>
          <a:p>
            <a:pPr algn="ctr"/>
            <a:r>
              <a:rPr lang="ru-RU" sz="2800" b="1" i="1" dirty="0">
                <a:solidFill>
                  <a:schemeClr val="tx1"/>
                </a:solidFill>
              </a:rPr>
              <a:t>проверьте </a:t>
            </a:r>
            <a:r>
              <a:rPr lang="ru-RU" sz="2800" b="1" i="1" dirty="0" smtClean="0">
                <a:solidFill>
                  <a:schemeClr val="tx1"/>
                </a:solidFill>
              </a:rPr>
              <a:t> друг  у  друга  знание  </a:t>
            </a:r>
            <a:r>
              <a:rPr lang="ru-RU" sz="2800" b="1" i="1" dirty="0">
                <a:solidFill>
                  <a:schemeClr val="tx1"/>
                </a:solidFill>
              </a:rPr>
              <a:t>правила.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0BC53C06-8995-4898-B72E-0A6DC4557853}"/>
              </a:ext>
            </a:extLst>
          </p:cNvPr>
          <p:cNvSpPr txBox="1"/>
          <p:nvPr/>
        </p:nvSpPr>
        <p:spPr>
          <a:xfrm>
            <a:off x="2089825" y="2328768"/>
            <a:ext cx="8012351" cy="11202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 найти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неизвестное </a:t>
            </a: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слагаемое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надо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106282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56" y="3935506"/>
            <a:ext cx="2077915" cy="28700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0330" y="590084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2C4D1CA-6F83-4B78-957F-BA1CAB7BA784}"/>
              </a:ext>
            </a:extLst>
          </p:cNvPr>
          <p:cNvSpPr txBox="1"/>
          <p:nvPr/>
        </p:nvSpPr>
        <p:spPr>
          <a:xfrm>
            <a:off x="453225" y="327067"/>
            <a:ext cx="106002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ru-RU" sz="3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F6AE31C-F78D-4859-A74D-4B8E7312BA1D}"/>
              </a:ext>
            </a:extLst>
          </p:cNvPr>
          <p:cNvSpPr txBox="1"/>
          <p:nvPr/>
        </p:nvSpPr>
        <p:spPr>
          <a:xfrm>
            <a:off x="2191959" y="1745789"/>
            <a:ext cx="7808083" cy="27010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Обратными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называются задачи,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которых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одна из неизвестных </a:t>
            </a: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величин</a:t>
            </a:r>
            <a:r>
              <a:rPr lang="ru-RU" sz="3200" b="1" kern="12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становится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известной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одна из данных величин </a:t>
            </a: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становится</a:t>
            </a: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неизвестной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9172A067-AD5F-4D33-8B82-8647A507CB44}"/>
              </a:ext>
            </a:extLst>
          </p:cNvPr>
          <p:cNvSpPr/>
          <p:nvPr/>
        </p:nvSpPr>
        <p:spPr>
          <a:xfrm>
            <a:off x="2824627" y="5562600"/>
            <a:ext cx="6910295" cy="10301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Задание</a:t>
            </a:r>
            <a:r>
              <a:rPr lang="ru-RU" sz="2800" b="1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ru-RU" sz="2800" b="1" i="1" dirty="0" smtClean="0">
                <a:solidFill>
                  <a:schemeClr val="tx1"/>
                </a:solidFill>
              </a:rPr>
              <a:t>проверьте  </a:t>
            </a:r>
            <a:r>
              <a:rPr lang="ru-RU" sz="2800" b="1" i="1" dirty="0">
                <a:solidFill>
                  <a:schemeClr val="tx1"/>
                </a:solidFill>
              </a:rPr>
              <a:t>у </a:t>
            </a:r>
            <a:r>
              <a:rPr lang="ru-RU" sz="2800" b="1" i="1" dirty="0" smtClean="0">
                <a:solidFill>
                  <a:schemeClr val="tx1"/>
                </a:solidFill>
              </a:rPr>
              <a:t> себя  усвоенные  </a:t>
            </a:r>
            <a:r>
              <a:rPr lang="ru-RU" sz="2800" b="1" i="1" dirty="0">
                <a:solidFill>
                  <a:schemeClr val="tx1"/>
                </a:solidFill>
              </a:rPr>
              <a:t>знания. 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0F7BEE73-7D2F-4362-927F-76544E381EC0}"/>
              </a:ext>
            </a:extLst>
          </p:cNvPr>
          <p:cNvSpPr/>
          <p:nvPr/>
        </p:nvSpPr>
        <p:spPr>
          <a:xfrm>
            <a:off x="2420470" y="367553"/>
            <a:ext cx="7718611" cy="11056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Подведение итогов выполнения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задания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Запомните!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0300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41" y="3720353"/>
            <a:ext cx="2221350" cy="31308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0330" y="590084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2C4D1CA-6F83-4B78-957F-BA1CAB7BA784}"/>
              </a:ext>
            </a:extLst>
          </p:cNvPr>
          <p:cNvSpPr txBox="1"/>
          <p:nvPr/>
        </p:nvSpPr>
        <p:spPr>
          <a:xfrm>
            <a:off x="453225" y="327067"/>
            <a:ext cx="106002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ru-RU" sz="3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F6AE31C-F78D-4859-A74D-4B8E7312BA1D}"/>
              </a:ext>
            </a:extLst>
          </p:cNvPr>
          <p:cNvSpPr txBox="1"/>
          <p:nvPr/>
        </p:nvSpPr>
        <p:spPr>
          <a:xfrm>
            <a:off x="2744873" y="1763726"/>
            <a:ext cx="6702254" cy="27270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Обратными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называются задачи,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которых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одна из неизвестных </a:t>
            </a: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величин</a:t>
            </a:r>
            <a:r>
              <a:rPr lang="ru-RU" sz="3200" b="1" kern="1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становится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одна </a:t>
            </a: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данных </a:t>
            </a: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величин </a:t>
            </a:r>
            <a:b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становится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9172A067-AD5F-4D33-8B82-8647A507CB44}"/>
              </a:ext>
            </a:extLst>
          </p:cNvPr>
          <p:cNvSpPr/>
          <p:nvPr/>
        </p:nvSpPr>
        <p:spPr>
          <a:xfrm>
            <a:off x="2980019" y="5194300"/>
            <a:ext cx="7637181" cy="97002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 Задание:</a:t>
            </a:r>
          </a:p>
          <a:p>
            <a:pPr algn="ctr"/>
            <a:r>
              <a:rPr lang="ru-RU" sz="2800" b="1" i="1" dirty="0">
                <a:solidFill>
                  <a:schemeClr val="tx1"/>
                </a:solidFill>
              </a:rPr>
              <a:t>проверьте </a:t>
            </a:r>
            <a:r>
              <a:rPr lang="ru-RU" sz="2800" b="1" i="1" dirty="0" smtClean="0">
                <a:solidFill>
                  <a:schemeClr val="tx1"/>
                </a:solidFill>
              </a:rPr>
              <a:t> друг  у  </a:t>
            </a:r>
            <a:r>
              <a:rPr lang="ru-RU" sz="2800" b="1" i="1" dirty="0">
                <a:solidFill>
                  <a:schemeClr val="tx1"/>
                </a:solidFill>
              </a:rPr>
              <a:t>друга </a:t>
            </a:r>
            <a:r>
              <a:rPr lang="ru-RU" sz="2800" b="1" i="1" dirty="0" smtClean="0">
                <a:solidFill>
                  <a:schemeClr val="tx1"/>
                </a:solidFill>
              </a:rPr>
              <a:t> усвоенные  знания</a:t>
            </a:r>
            <a:r>
              <a:rPr lang="ru-RU" sz="2800" b="1" i="1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0F7BEE73-7D2F-4362-927F-76544E381EC0}"/>
              </a:ext>
            </a:extLst>
          </p:cNvPr>
          <p:cNvSpPr/>
          <p:nvPr/>
        </p:nvSpPr>
        <p:spPr>
          <a:xfrm>
            <a:off x="2420470" y="413277"/>
            <a:ext cx="7790330" cy="112024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Подведение итогов выполнения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задания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Продолжите!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7283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247" y="6148565"/>
            <a:ext cx="451536" cy="43053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09352" y="3385437"/>
            <a:ext cx="395306" cy="52158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019" y="1950532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5123EADC-07C1-4428-84B8-A1F577E877D1}"/>
              </a:ext>
            </a:extLst>
          </p:cNvPr>
          <p:cNvSpPr txBox="1"/>
          <p:nvPr/>
        </p:nvSpPr>
        <p:spPr>
          <a:xfrm>
            <a:off x="4251509" y="480099"/>
            <a:ext cx="25552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РЕФЛЕКСИЯ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5D9D9373-A20C-4E52-AA33-373F7518877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76374">
            <a:off x="2462370" y="5636933"/>
            <a:ext cx="1042447" cy="710168"/>
          </a:xfrm>
          <a:prstGeom prst="rect">
            <a:avLst/>
          </a:prstGeom>
        </p:spPr>
      </p:pic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12688D7E-0468-4598-B22A-3AB40303A446}"/>
              </a:ext>
            </a:extLst>
          </p:cNvPr>
          <p:cNvSpPr/>
          <p:nvPr/>
        </p:nvSpPr>
        <p:spPr>
          <a:xfrm>
            <a:off x="2876017" y="1449199"/>
            <a:ext cx="6433083" cy="1094994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400" b="1" dirty="0"/>
              <a:t>Возникали ли у вас трудности при составлении краткой записи и решении задач?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="" xmlns:a16="http://schemas.microsoft.com/office/drawing/2014/main" id="{249EC523-31C0-4B17-B9B4-E7E2B822D91C}"/>
              </a:ext>
            </a:extLst>
          </p:cNvPr>
          <p:cNvSpPr/>
          <p:nvPr/>
        </p:nvSpPr>
        <p:spPr>
          <a:xfrm>
            <a:off x="3602415" y="2979205"/>
            <a:ext cx="5937935" cy="1151506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400" b="1" dirty="0"/>
              <a:t>Понравилось ли вам вместе проверять правильность составления краткой записи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и </a:t>
            </a:r>
            <a:r>
              <a:rPr lang="ru-RU" sz="2400" b="1" dirty="0"/>
              <a:t>решения задач?</a:t>
            </a:r>
          </a:p>
        </p:txBody>
      </p:sp>
      <p:pic>
        <p:nvPicPr>
          <p:cNvPr id="50" name="Рисунок 49">
            <a:extLst>
              <a:ext uri="{FF2B5EF4-FFF2-40B4-BE49-F238E27FC236}">
                <a16:creationId xmlns="" xmlns:a16="http://schemas.microsoft.com/office/drawing/2014/main" id="{1927C07D-76CD-447F-806C-EA137F3C9DC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422" y="5206411"/>
            <a:ext cx="382530" cy="369108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="" xmlns:a16="http://schemas.microsoft.com/office/drawing/2014/main" id="{F58580BD-7586-48CC-B9DB-E84CE18A192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4697595" y="5491025"/>
            <a:ext cx="395306" cy="521584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A0553D2A-18C1-4377-BBE2-33CE7809B65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37" y="3159355"/>
            <a:ext cx="2227716" cy="3175200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ADE731E0-6B34-40AB-B2A2-490CABB6857F}"/>
              </a:ext>
            </a:extLst>
          </p:cNvPr>
          <p:cNvSpPr/>
          <p:nvPr/>
        </p:nvSpPr>
        <p:spPr>
          <a:xfrm>
            <a:off x="4358715" y="4565724"/>
            <a:ext cx="6509435" cy="1511145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Что необходимо сделать, чтобы устранить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все </a:t>
            </a:r>
            <a:r>
              <a:rPr lang="ru-RU" sz="2400" b="1" dirty="0"/>
              <a:t>затруднения, которые возникали при составлении краткой записи и решении задач?</a:t>
            </a:r>
          </a:p>
        </p:txBody>
      </p:sp>
    </p:spTree>
    <p:extLst>
      <p:ext uri="{BB962C8B-B14F-4D97-AF65-F5344CB8AC3E}">
        <p14:creationId xmlns:p14="http://schemas.microsoft.com/office/powerpoint/2010/main" val="3747393032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8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0F7BEE73-7D2F-4362-927F-76544E381EC0}"/>
              </a:ext>
            </a:extLst>
          </p:cNvPr>
          <p:cNvSpPr/>
          <p:nvPr/>
        </p:nvSpPr>
        <p:spPr>
          <a:xfrm>
            <a:off x="5253318" y="321827"/>
            <a:ext cx="2474257" cy="11564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Повторите!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FA66FEA-A8BE-4F2D-9CF3-7A0EAA6382DF}"/>
              </a:ext>
            </a:extLst>
          </p:cNvPr>
          <p:cNvSpPr txBox="1"/>
          <p:nvPr/>
        </p:nvSpPr>
        <p:spPr>
          <a:xfrm>
            <a:off x="2594925" y="1836271"/>
            <a:ext cx="8110963" cy="16376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найти неизвестное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втор</a:t>
            </a: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ое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слагаемое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надо из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суммы </a:t>
            </a: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вычесть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ое слагаемое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911847CB-1E49-49B4-9534-A284407381D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2" y="3648635"/>
            <a:ext cx="2155883" cy="3156925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973B9AB8-382A-4820-AE5E-BD63DB919836}"/>
              </a:ext>
            </a:extLst>
          </p:cNvPr>
          <p:cNvSpPr/>
          <p:nvPr/>
        </p:nvSpPr>
        <p:spPr>
          <a:xfrm>
            <a:off x="3580736" y="5598858"/>
            <a:ext cx="5779163" cy="11010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Задание:</a:t>
            </a:r>
          </a:p>
          <a:p>
            <a:pPr algn="ctr"/>
            <a:r>
              <a:rPr lang="ru-RU" sz="2800" b="1" i="1" dirty="0" smtClean="0">
                <a:solidFill>
                  <a:schemeClr val="tx1"/>
                </a:solidFill>
              </a:rPr>
              <a:t> расскажите  друг  другу  правило</a:t>
            </a:r>
            <a:r>
              <a:rPr lang="ru-RU" sz="2800" b="1" i="1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99869396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555" y="5835767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5" y="6304884"/>
            <a:ext cx="410657" cy="42851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56228F5-A19C-4251-8B4B-009EEFE57912}"/>
              </a:ext>
            </a:extLst>
          </p:cNvPr>
          <p:cNvSpPr txBox="1"/>
          <p:nvPr/>
        </p:nvSpPr>
        <p:spPr>
          <a:xfrm>
            <a:off x="421341" y="475948"/>
            <a:ext cx="11256305" cy="4747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Составьте </a:t>
            </a: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краткую запись в виде таблицы, </a:t>
            </a: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укажите </a:t>
            </a: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названия </a:t>
            </a: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компонентов и результата </a:t>
            </a: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действия сложения </a:t>
            </a: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решите </a:t>
            </a: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задачу.</a:t>
            </a:r>
            <a:r>
              <a:rPr lang="ru-RU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i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0" fontAlgn="base" hangingPunct="0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Вариант</a:t>
            </a:r>
            <a:r>
              <a:rPr lang="ru-RU" sz="28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algn="just" eaLnBrk="0" fontAlgn="base" hangingPunct="0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полке в библиотеке было 25 книг. Положили ещё несколько книг. На полке стало 40 книг. Сколько книг положили на полку?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полке в библиотеке было несколько книг. Положили ещё 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 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книг. На полке стало 40 книг. Сколько книг было на полке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12AD2515-1401-4A2A-ADB3-98A22B97EF7F}"/>
              </a:ext>
            </a:extLst>
          </p:cNvPr>
          <p:cNvSpPr txBox="1"/>
          <p:nvPr/>
        </p:nvSpPr>
        <p:spPr>
          <a:xfrm>
            <a:off x="11075358" y="5873873"/>
            <a:ext cx="602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B8D73842-9DFE-4800-BF9E-9DD20A758AD7}"/>
              </a:ext>
            </a:extLst>
          </p:cNvPr>
          <p:cNvSpPr/>
          <p:nvPr/>
        </p:nvSpPr>
        <p:spPr>
          <a:xfrm>
            <a:off x="4251380" y="5671404"/>
            <a:ext cx="4004122" cy="102223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 Задание:</a:t>
            </a:r>
          </a:p>
          <a:p>
            <a:pPr algn="ctr"/>
            <a:r>
              <a:rPr lang="ru-RU" sz="2800" b="1" i="1" dirty="0" smtClean="0">
                <a:solidFill>
                  <a:schemeClr val="tx1"/>
                </a:solidFill>
              </a:rPr>
              <a:t>запишите  в  </a:t>
            </a:r>
            <a:r>
              <a:rPr lang="ru-RU" sz="2800" b="1" i="1" dirty="0">
                <a:solidFill>
                  <a:schemeClr val="tx1"/>
                </a:solidFill>
              </a:rPr>
              <a:t>тетради. </a:t>
            </a:r>
            <a:r>
              <a:rPr lang="ru-RU" sz="2800" b="1" i="1" dirty="0" smtClean="0">
                <a:solidFill>
                  <a:schemeClr val="tx1"/>
                </a:solidFill>
              </a:rPr>
              <a:t> </a:t>
            </a:r>
            <a:endParaRPr lang="ru-RU" sz="28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727555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555" y="5835767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5" y="6304884"/>
            <a:ext cx="410657" cy="42851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12AD2515-1401-4A2A-ADB3-98A22B97EF7F}"/>
              </a:ext>
            </a:extLst>
          </p:cNvPr>
          <p:cNvSpPr txBox="1"/>
          <p:nvPr/>
        </p:nvSpPr>
        <p:spPr>
          <a:xfrm>
            <a:off x="11075358" y="5873873"/>
            <a:ext cx="602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B8D73842-9DFE-4800-BF9E-9DD20A758AD7}"/>
              </a:ext>
            </a:extLst>
          </p:cNvPr>
          <p:cNvSpPr/>
          <p:nvPr/>
        </p:nvSpPr>
        <p:spPr>
          <a:xfrm>
            <a:off x="2321859" y="5387205"/>
            <a:ext cx="7566211" cy="13905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  </a:t>
            </a:r>
            <a:r>
              <a:rPr lang="ru-RU" sz="2400" b="1" dirty="0">
                <a:solidFill>
                  <a:schemeClr val="tx1"/>
                </a:solidFill>
              </a:rPr>
              <a:t>Задание:</a:t>
            </a:r>
            <a:endParaRPr lang="ru-RU" sz="2400" b="1" i="1" dirty="0">
              <a:solidFill>
                <a:schemeClr val="tx1"/>
              </a:solidFill>
            </a:endParaRP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вместе проверьте правильность составления краткой записи и решения задачи.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6D8A1F2D-8BA0-42E7-A95C-2C47141FED1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1" y="4374776"/>
            <a:ext cx="1812833" cy="248322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FDD50BD5-C366-4710-89ED-79A696FCCF0E}"/>
              </a:ext>
            </a:extLst>
          </p:cNvPr>
          <p:cNvSpPr txBox="1"/>
          <p:nvPr/>
        </p:nvSpPr>
        <p:spPr>
          <a:xfrm>
            <a:off x="953664" y="285130"/>
            <a:ext cx="10284672" cy="1380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Вариант 1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полке в библиотеке было 25 книг. Положили ещё несколько 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книг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полке стало 40 книг. Сколько книг положили на полку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AE6D9F46-338B-442E-B1D6-4633A7B733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0980730"/>
              </p:ext>
            </p:extLst>
          </p:nvPr>
        </p:nvGraphicFramePr>
        <p:xfrm>
          <a:off x="2321859" y="1819836"/>
          <a:ext cx="7063441" cy="156540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346838">
                  <a:extLst>
                    <a:ext uri="{9D8B030D-6E8A-4147-A177-3AD203B41FA5}">
                      <a16:colId xmlns:a16="http://schemas.microsoft.com/office/drawing/2014/main" xmlns="" val="780727326"/>
                    </a:ext>
                  </a:extLst>
                </a:gridCol>
                <a:gridCol w="2184457">
                  <a:extLst>
                    <a:ext uri="{9D8B030D-6E8A-4147-A177-3AD203B41FA5}">
                      <a16:colId xmlns:a16="http://schemas.microsoft.com/office/drawing/2014/main" xmlns="" val="877433049"/>
                    </a:ext>
                  </a:extLst>
                </a:gridCol>
                <a:gridCol w="2532146">
                  <a:extLst>
                    <a:ext uri="{9D8B030D-6E8A-4147-A177-3AD203B41FA5}">
                      <a16:colId xmlns:a16="http://schemas.microsoft.com/office/drawing/2014/main" xmlns="" val="2109996379"/>
                    </a:ext>
                  </a:extLst>
                </a:gridCol>
              </a:tblGrid>
              <a:tr h="745564">
                <a:tc>
                  <a:txBody>
                    <a:bodyPr/>
                    <a:lstStyle/>
                    <a:p>
                      <a:pPr indent="0" algn="ctr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Было книг</a:t>
                      </a:r>
                      <a:endParaRPr lang="ru-RU" sz="2400" b="1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Положили книг</a:t>
                      </a:r>
                      <a:endParaRPr lang="ru-RU" sz="2400" b="1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eaLnBrk="0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Стало книг</a:t>
                      </a:r>
                      <a:endParaRPr lang="ru-RU" sz="2400" b="1" i="0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0452429"/>
                  </a:ext>
                </a:extLst>
              </a:tr>
              <a:tr h="343667">
                <a:tc>
                  <a:txBody>
                    <a:bodyPr/>
                    <a:lstStyle/>
                    <a:p>
                      <a:pPr indent="0" algn="ctr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2400" b="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ru-RU" sz="2400" b="1" i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2400" b="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135951149"/>
                  </a:ext>
                </a:extLst>
              </a:tr>
              <a:tr h="264623">
                <a:tc>
                  <a:txBody>
                    <a:bodyPr/>
                    <a:lstStyle/>
                    <a:p>
                      <a:pPr indent="0" algn="ctr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1-е 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слагаемое</a:t>
                      </a:r>
                      <a:endParaRPr lang="ru-RU" sz="2400" b="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2-е 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слагаемое</a:t>
                      </a:r>
                      <a:endParaRPr lang="ru-RU" sz="2400" b="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endParaRPr lang="ru-RU" sz="2400" b="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925151855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6ABA0304-7867-48FD-B619-A9EEA8E98085}"/>
              </a:ext>
            </a:extLst>
          </p:cNvPr>
          <p:cNvSpPr txBox="1"/>
          <p:nvPr/>
        </p:nvSpPr>
        <p:spPr>
          <a:xfrm>
            <a:off x="3048000" y="3508640"/>
            <a:ext cx="4432299" cy="16805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40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25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15 (кн.)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Ответ: 15 книг.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760697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555" y="5835767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5" y="6304884"/>
            <a:ext cx="410657" cy="42851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12AD2515-1401-4A2A-ADB3-98A22B97EF7F}"/>
              </a:ext>
            </a:extLst>
          </p:cNvPr>
          <p:cNvSpPr txBox="1"/>
          <p:nvPr/>
        </p:nvSpPr>
        <p:spPr>
          <a:xfrm>
            <a:off x="11075358" y="5873873"/>
            <a:ext cx="602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B8D73842-9DFE-4800-BF9E-9DD20A758AD7}"/>
              </a:ext>
            </a:extLst>
          </p:cNvPr>
          <p:cNvSpPr/>
          <p:nvPr/>
        </p:nvSpPr>
        <p:spPr>
          <a:xfrm>
            <a:off x="2321859" y="5387205"/>
            <a:ext cx="7566211" cy="13905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  </a:t>
            </a:r>
            <a:r>
              <a:rPr lang="ru-RU" sz="2400" b="1" dirty="0">
                <a:solidFill>
                  <a:schemeClr val="tx1"/>
                </a:solidFill>
              </a:rPr>
              <a:t>Задание:</a:t>
            </a:r>
            <a:endParaRPr lang="ru-RU" sz="2400" b="1" i="1" dirty="0">
              <a:solidFill>
                <a:schemeClr val="tx1"/>
              </a:solidFill>
            </a:endParaRP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вместе проверьте правильность составления краткой записи и решения задачи.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6D8A1F2D-8BA0-42E7-A95C-2C47141FED1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1" y="4374776"/>
            <a:ext cx="1812833" cy="248322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FDD50BD5-C366-4710-89ED-79A696FCCF0E}"/>
              </a:ext>
            </a:extLst>
          </p:cNvPr>
          <p:cNvSpPr txBox="1"/>
          <p:nvPr/>
        </p:nvSpPr>
        <p:spPr>
          <a:xfrm>
            <a:off x="1282244" y="297830"/>
            <a:ext cx="9627512" cy="1380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Вариант 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b="1" i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полке в библиотеке было несколько книг. Положили ещё 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 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книг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На 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полке стало 40 книг. Сколько книг было на полке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AE6D9F46-338B-442E-B1D6-4633A7B733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6123764"/>
              </p:ext>
            </p:extLst>
          </p:nvPr>
        </p:nvGraphicFramePr>
        <p:xfrm>
          <a:off x="2321859" y="1819836"/>
          <a:ext cx="6860242" cy="156540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308378">
                  <a:extLst>
                    <a:ext uri="{9D8B030D-6E8A-4147-A177-3AD203B41FA5}">
                      <a16:colId xmlns:a16="http://schemas.microsoft.com/office/drawing/2014/main" xmlns="" val="780727326"/>
                    </a:ext>
                  </a:extLst>
                </a:gridCol>
                <a:gridCol w="2148658">
                  <a:extLst>
                    <a:ext uri="{9D8B030D-6E8A-4147-A177-3AD203B41FA5}">
                      <a16:colId xmlns:a16="http://schemas.microsoft.com/office/drawing/2014/main" xmlns="" val="877433049"/>
                    </a:ext>
                  </a:extLst>
                </a:gridCol>
                <a:gridCol w="2403206">
                  <a:extLst>
                    <a:ext uri="{9D8B030D-6E8A-4147-A177-3AD203B41FA5}">
                      <a16:colId xmlns:a16="http://schemas.microsoft.com/office/drawing/2014/main" xmlns="" val="2109996379"/>
                    </a:ext>
                  </a:extLst>
                </a:gridCol>
              </a:tblGrid>
              <a:tr h="703239">
                <a:tc>
                  <a:txBody>
                    <a:bodyPr/>
                    <a:lstStyle/>
                    <a:p>
                      <a:pPr indent="0" algn="ctr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Было книг</a:t>
                      </a:r>
                      <a:endParaRPr lang="ru-RU" sz="24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Положили книг</a:t>
                      </a:r>
                      <a:endParaRPr lang="ru-RU" sz="24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eaLnBrk="0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Стало книг</a:t>
                      </a:r>
                      <a:endParaRPr lang="ru-RU" sz="2400" b="1" i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0452429"/>
                  </a:ext>
                </a:extLst>
              </a:tr>
              <a:tr h="343667">
                <a:tc>
                  <a:txBody>
                    <a:bodyPr/>
                    <a:lstStyle/>
                    <a:p>
                      <a:pPr indent="0" algn="ctr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ru-RU" sz="2400" b="1" i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2400" b="1" i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24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135951149"/>
                  </a:ext>
                </a:extLst>
              </a:tr>
              <a:tr h="264623">
                <a:tc>
                  <a:txBody>
                    <a:bodyPr/>
                    <a:lstStyle/>
                    <a:p>
                      <a:pPr indent="0" algn="ctr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1-е 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слагаемое</a:t>
                      </a:r>
                      <a:endParaRPr lang="ru-RU" sz="24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2-е 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слагаемое</a:t>
                      </a:r>
                      <a:endParaRPr lang="ru-RU" sz="24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endParaRPr lang="ru-RU" sz="24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925151855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6ABA0304-7867-48FD-B619-A9EEA8E98085}"/>
              </a:ext>
            </a:extLst>
          </p:cNvPr>
          <p:cNvSpPr txBox="1"/>
          <p:nvPr/>
        </p:nvSpPr>
        <p:spPr>
          <a:xfrm>
            <a:off x="3048001" y="3508640"/>
            <a:ext cx="4889544" cy="16805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40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 (кн.)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Ответ: </a:t>
            </a: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 книг.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6246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FA66FEA-A8BE-4F2D-9CF3-7A0EAA6382DF}"/>
              </a:ext>
            </a:extLst>
          </p:cNvPr>
          <p:cNvSpPr txBox="1"/>
          <p:nvPr/>
        </p:nvSpPr>
        <p:spPr>
          <a:xfrm>
            <a:off x="466165" y="764764"/>
            <a:ext cx="11330669" cy="1085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Задача 1	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            </a:t>
            </a: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2</a:t>
            </a:r>
          </a:p>
          <a:p>
            <a:pPr marL="457200" indent="449580" algn="just">
              <a:lnSpc>
                <a:spcPct val="107000"/>
              </a:lnSpc>
              <a:spcAft>
                <a:spcPts val="800"/>
              </a:spcAft>
            </a:pPr>
            <a:endParaRPr lang="ru-RU" sz="28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181604B7-CB74-4CA5-ABE1-39DE52B7934A}"/>
              </a:ext>
            </a:extLst>
          </p:cNvPr>
          <p:cNvSpPr txBox="1"/>
          <p:nvPr/>
        </p:nvSpPr>
        <p:spPr>
          <a:xfrm>
            <a:off x="2132106" y="3174095"/>
            <a:ext cx="7927788" cy="1116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ru-RU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40</a:t>
            </a: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25</a:t>
            </a: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15 (кн.)                          40 </a:t>
            </a:r>
            <a:r>
              <a:rPr lang="ru-RU" sz="2800" b="1" i="1" noProof="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 = 25 (кн.)</a:t>
            </a:r>
          </a:p>
          <a:p>
            <a:pPr marL="0" marR="0" lvl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Ответ: 15 книг.                          Ответ: </a:t>
            </a:r>
            <a:r>
              <a:rPr lang="ru-RU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25 книг</a:t>
            </a: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760054B3-3846-46FA-BB08-D80D3FA40308}"/>
              </a:ext>
            </a:extLst>
          </p:cNvPr>
          <p:cNvSpPr/>
          <p:nvPr/>
        </p:nvSpPr>
        <p:spPr>
          <a:xfrm>
            <a:off x="2563906" y="5092079"/>
            <a:ext cx="7100793" cy="16833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sz="2800" b="1" dirty="0">
                <a:solidFill>
                  <a:schemeClr val="tx1"/>
                </a:solidFill>
              </a:rPr>
              <a:t>Задание: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сравните краткие записи и решения задач 1 и 2.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 Как вы думаете, решая задачу 2, мы проверили 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правильность решения задачи 1?</a:t>
            </a:r>
          </a:p>
          <a:p>
            <a:endParaRPr lang="ru-RU" sz="2800" b="1" i="1" dirty="0">
              <a:solidFill>
                <a:schemeClr val="tx1"/>
              </a:solidFill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4CFBD53D-EECA-48E5-B74C-56A0C419B9A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1" y="4374776"/>
            <a:ext cx="1812833" cy="2483224"/>
          </a:xfrm>
          <a:prstGeom prst="rect">
            <a:avLst/>
          </a:prstGeom>
        </p:spPr>
      </p:pic>
      <p:graphicFrame>
        <p:nvGraphicFramePr>
          <p:cNvPr id="32" name="Таблица 31">
            <a:extLst>
              <a:ext uri="{FF2B5EF4-FFF2-40B4-BE49-F238E27FC236}">
                <a16:creationId xmlns:a16="http://schemas.microsoft.com/office/drawing/2014/main" xmlns="" id="{AE6D9F46-338B-442E-B1D6-4633A7B733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7465353"/>
              </p:ext>
            </p:extLst>
          </p:nvPr>
        </p:nvGraphicFramePr>
        <p:xfrm>
          <a:off x="248000" y="1518815"/>
          <a:ext cx="5724000" cy="150606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908000">
                  <a:extLst>
                    <a:ext uri="{9D8B030D-6E8A-4147-A177-3AD203B41FA5}">
                      <a16:colId xmlns:a16="http://schemas.microsoft.com/office/drawing/2014/main" xmlns="" val="780727326"/>
                    </a:ext>
                  </a:extLst>
                </a:gridCol>
                <a:gridCol w="1908000">
                  <a:extLst>
                    <a:ext uri="{9D8B030D-6E8A-4147-A177-3AD203B41FA5}">
                      <a16:colId xmlns:a16="http://schemas.microsoft.com/office/drawing/2014/main" xmlns="" val="877433049"/>
                    </a:ext>
                  </a:extLst>
                </a:gridCol>
                <a:gridCol w="1908000">
                  <a:extLst>
                    <a:ext uri="{9D8B030D-6E8A-4147-A177-3AD203B41FA5}">
                      <a16:colId xmlns:a16="http://schemas.microsoft.com/office/drawing/2014/main" xmlns="" val="2109996379"/>
                    </a:ext>
                  </a:extLst>
                </a:gridCol>
              </a:tblGrid>
              <a:tr h="756000">
                <a:tc>
                  <a:txBody>
                    <a:bodyPr/>
                    <a:lstStyle/>
                    <a:p>
                      <a:pPr indent="0" algn="ctr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Было книг</a:t>
                      </a:r>
                      <a:endParaRPr lang="ru-RU" sz="2300" b="1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Положили книг</a:t>
                      </a:r>
                      <a:endParaRPr lang="ru-RU" sz="2300" b="1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eaLnBrk="0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3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Стало книг</a:t>
                      </a:r>
                      <a:endParaRPr lang="ru-RU" sz="2300" b="1" i="0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045242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indent="0" algn="ctr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2300" b="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3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ru-RU" sz="2300" b="1" i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2300" b="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13595114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indent="0" algn="ctr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1-е </a:t>
                      </a:r>
                      <a:r>
                        <a:rPr lang="ru-RU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слагаемое</a:t>
                      </a:r>
                      <a:endParaRPr lang="ru-RU" sz="2300" b="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2-е </a:t>
                      </a:r>
                      <a:r>
                        <a:rPr lang="ru-RU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слагаемое</a:t>
                      </a:r>
                      <a:endParaRPr lang="ru-RU" sz="2300" b="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endParaRPr lang="ru-RU" sz="2300" b="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925151855"/>
                  </a:ext>
                </a:extLst>
              </a:tr>
            </a:tbl>
          </a:graphicData>
        </a:graphic>
      </p:graphicFrame>
      <p:graphicFrame>
        <p:nvGraphicFramePr>
          <p:cNvPr id="34" name="Таблица 33">
            <a:extLst>
              <a:ext uri="{FF2B5EF4-FFF2-40B4-BE49-F238E27FC236}">
                <a16:creationId xmlns:a16="http://schemas.microsoft.com/office/drawing/2014/main" xmlns="" id="{AE6D9F46-338B-442E-B1D6-4633A7B733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1864144"/>
              </p:ext>
            </p:extLst>
          </p:nvPr>
        </p:nvGraphicFramePr>
        <p:xfrm>
          <a:off x="6220000" y="1518815"/>
          <a:ext cx="5724000" cy="150606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908000">
                  <a:extLst>
                    <a:ext uri="{9D8B030D-6E8A-4147-A177-3AD203B41FA5}">
                      <a16:colId xmlns:a16="http://schemas.microsoft.com/office/drawing/2014/main" xmlns="" val="780727326"/>
                    </a:ext>
                  </a:extLst>
                </a:gridCol>
                <a:gridCol w="1908000">
                  <a:extLst>
                    <a:ext uri="{9D8B030D-6E8A-4147-A177-3AD203B41FA5}">
                      <a16:colId xmlns:a16="http://schemas.microsoft.com/office/drawing/2014/main" xmlns="" val="877433049"/>
                    </a:ext>
                  </a:extLst>
                </a:gridCol>
                <a:gridCol w="1908000">
                  <a:extLst>
                    <a:ext uri="{9D8B030D-6E8A-4147-A177-3AD203B41FA5}">
                      <a16:colId xmlns:a16="http://schemas.microsoft.com/office/drawing/2014/main" xmlns="" val="2109996379"/>
                    </a:ext>
                  </a:extLst>
                </a:gridCol>
              </a:tblGrid>
              <a:tr h="756000">
                <a:tc>
                  <a:txBody>
                    <a:bodyPr/>
                    <a:lstStyle/>
                    <a:p>
                      <a:pPr indent="0" algn="ctr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Было книг</a:t>
                      </a:r>
                      <a:endParaRPr lang="ru-RU" sz="23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Положили книг</a:t>
                      </a:r>
                      <a:endParaRPr lang="ru-RU" sz="23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eaLnBrk="0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3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Стало книг</a:t>
                      </a:r>
                      <a:endParaRPr lang="ru-RU" sz="2300" b="1" i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045242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indent="0" algn="ctr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300" b="1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ru-RU" sz="2300" b="1" i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3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2300" b="1" i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23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13595114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indent="0" algn="ctr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1-е </a:t>
                      </a:r>
                      <a:r>
                        <a:rPr lang="ru-RU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слагаемое</a:t>
                      </a:r>
                      <a:endParaRPr lang="ru-RU" sz="23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2-е </a:t>
                      </a:r>
                      <a:r>
                        <a:rPr lang="ru-RU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слагаемое</a:t>
                      </a:r>
                      <a:endParaRPr lang="ru-RU" sz="23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endParaRPr lang="ru-RU" sz="23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9251518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0860879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85AE0297-446C-49F4-A799-A36E3A08119A}"/>
              </a:ext>
            </a:extLst>
          </p:cNvPr>
          <p:cNvSpPr/>
          <p:nvPr/>
        </p:nvSpPr>
        <p:spPr>
          <a:xfrm>
            <a:off x="3729318" y="4598894"/>
            <a:ext cx="6735482" cy="12646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Задание:</a:t>
            </a:r>
          </a:p>
          <a:p>
            <a:pPr algn="ctr"/>
            <a:r>
              <a:rPr lang="ru-RU" sz="2800" b="1" dirty="0">
                <a:solidFill>
                  <a:schemeClr val="tx1"/>
                </a:solidFill>
              </a:rPr>
              <a:t>  </a:t>
            </a:r>
            <a:r>
              <a:rPr lang="ru-RU" sz="2800" b="1" i="1" dirty="0">
                <a:solidFill>
                  <a:schemeClr val="tx1"/>
                </a:solidFill>
              </a:rPr>
              <a:t>расскажите </a:t>
            </a:r>
            <a:r>
              <a:rPr lang="ru-RU" sz="2800" b="1" i="1" dirty="0" smtClean="0">
                <a:solidFill>
                  <a:schemeClr val="tx1"/>
                </a:solidFill>
              </a:rPr>
              <a:t> друг  другу</a:t>
            </a:r>
            <a:r>
              <a:rPr lang="ru-RU" sz="2800" b="1" i="1" dirty="0">
                <a:solidFill>
                  <a:schemeClr val="tx1"/>
                </a:solidFill>
              </a:rPr>
              <a:t>, </a:t>
            </a:r>
            <a:r>
              <a:rPr lang="ru-RU" sz="2800" b="1" i="1" dirty="0" smtClean="0">
                <a:solidFill>
                  <a:schemeClr val="tx1"/>
                </a:solidFill>
              </a:rPr>
              <a:t> какие  задачи называются  </a:t>
            </a:r>
            <a:r>
              <a:rPr lang="ru-RU" sz="2800" b="1" i="1" dirty="0" smtClean="0">
                <a:solidFill>
                  <a:srgbClr val="FF0000"/>
                </a:solidFill>
              </a:rPr>
              <a:t>обратными </a:t>
            </a:r>
            <a:r>
              <a:rPr lang="ru-RU" sz="2800" b="1" i="1" dirty="0" smtClean="0">
                <a:solidFill>
                  <a:schemeClr val="tx1"/>
                </a:solidFill>
              </a:rPr>
              <a:t> задаче  1</a:t>
            </a:r>
            <a:r>
              <a:rPr lang="ru-RU" sz="2800" b="1" i="1" dirty="0">
                <a:solidFill>
                  <a:schemeClr val="tx1"/>
                </a:solidFill>
              </a:rPr>
              <a:t>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65EA73E-5E37-4585-BB9E-593D00D528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59029"/>
            <a:ext cx="3085106" cy="31752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6FB626A-97BC-4003-AFF2-9256A21A1A60}"/>
              </a:ext>
            </a:extLst>
          </p:cNvPr>
          <p:cNvSpPr txBox="1"/>
          <p:nvPr/>
        </p:nvSpPr>
        <p:spPr>
          <a:xfrm>
            <a:off x="2757769" y="994450"/>
            <a:ext cx="6676463" cy="28541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ctr">
              <a:lnSpc>
                <a:spcPct val="90000"/>
              </a:lnSpc>
              <a:spcAft>
                <a:spcPts val="800"/>
              </a:spcAft>
            </a:pP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Повторите!</a:t>
            </a:r>
            <a:endParaRPr lang="ru-RU" sz="32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Обратными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называются задачи,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которых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одна из неизвестных </a:t>
            </a: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величин</a:t>
            </a:r>
            <a:r>
              <a:rPr lang="ru-RU" sz="3200" b="1" kern="1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становится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известной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одна из данных величин </a:t>
            </a: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становится</a:t>
            </a: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неизвестной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5110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D694E988-88AB-49F2-A204-892464B7E304}"/>
              </a:ext>
            </a:extLst>
          </p:cNvPr>
          <p:cNvSpPr/>
          <p:nvPr/>
        </p:nvSpPr>
        <p:spPr>
          <a:xfrm>
            <a:off x="2755128" y="154161"/>
            <a:ext cx="8937812" cy="6488260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055" y="6273306"/>
            <a:ext cx="451536" cy="43053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745694" y="1449921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47" y="2671993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5123EADC-07C1-4428-84B8-A1F577E877D1}"/>
              </a:ext>
            </a:extLst>
          </p:cNvPr>
          <p:cNvSpPr txBox="1"/>
          <p:nvPr/>
        </p:nvSpPr>
        <p:spPr>
          <a:xfrm>
            <a:off x="4314108" y="686772"/>
            <a:ext cx="56865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Физкультминутка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5D9D9373-A20C-4E52-AA33-373F7518877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76374">
            <a:off x="2462370" y="5636933"/>
            <a:ext cx="1042447" cy="710168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xmlns="" id="{0FA43B6E-9308-4B58-B879-FAA42F029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461" y="1428325"/>
            <a:ext cx="8794985" cy="450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6F4C3677-F35E-40BC-870D-BD7DACEDA45E}"/>
              </a:ext>
            </a:extLst>
          </p:cNvPr>
          <p:cNvSpPr txBox="1"/>
          <p:nvPr/>
        </p:nvSpPr>
        <p:spPr>
          <a:xfrm>
            <a:off x="10178764" y="5673967"/>
            <a:ext cx="98611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S Text"/>
                <a:ea typeface="+mn-ea"/>
                <a:cs typeface="+mn-cs"/>
                <a:hlinkClick r:id="rId12"/>
              </a:rPr>
              <a:t>flomaster.club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6E8CE11D-262C-4EFC-AADF-645719DEF07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1" y="3451959"/>
            <a:ext cx="3191652" cy="31752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74639002"/>
      </p:ext>
    </p:extLst>
  </p:cSld>
  <p:clrMapOvr>
    <a:masterClrMapping/>
  </p:clrMapOvr>
  <p:transition spd="slow" advClick="0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0F7BEE73-7D2F-4362-927F-76544E381EC0}"/>
              </a:ext>
            </a:extLst>
          </p:cNvPr>
          <p:cNvSpPr/>
          <p:nvPr/>
        </p:nvSpPr>
        <p:spPr>
          <a:xfrm>
            <a:off x="2420470" y="367553"/>
            <a:ext cx="7718611" cy="10802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Подведение итогов выполнения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задания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Запомните!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911847CB-1E49-49B4-9534-A284407381D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0" y="3801034"/>
            <a:ext cx="2176411" cy="3056965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1CC890D0-0810-4557-B1E2-ED84208B0598}"/>
              </a:ext>
            </a:extLst>
          </p:cNvPr>
          <p:cNvSpPr/>
          <p:nvPr/>
        </p:nvSpPr>
        <p:spPr>
          <a:xfrm>
            <a:off x="3565622" y="5618620"/>
            <a:ext cx="6181444" cy="9721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Задание</a:t>
            </a:r>
            <a:r>
              <a:rPr lang="ru-RU" sz="2800" b="1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ru-RU" sz="2800" b="1" i="1" dirty="0" smtClean="0">
                <a:solidFill>
                  <a:schemeClr val="tx1"/>
                </a:solidFill>
              </a:rPr>
              <a:t>проверьте  </a:t>
            </a:r>
            <a:r>
              <a:rPr lang="ru-RU" sz="2800" b="1" i="1" dirty="0">
                <a:solidFill>
                  <a:schemeClr val="tx1"/>
                </a:solidFill>
              </a:rPr>
              <a:t>у </a:t>
            </a:r>
            <a:r>
              <a:rPr lang="ru-RU" sz="2800" b="1" i="1" dirty="0" smtClean="0">
                <a:solidFill>
                  <a:schemeClr val="tx1"/>
                </a:solidFill>
              </a:rPr>
              <a:t> себя  знание  </a:t>
            </a:r>
            <a:r>
              <a:rPr lang="ru-RU" sz="2800" b="1" i="1" dirty="0">
                <a:solidFill>
                  <a:schemeClr val="tx1"/>
                </a:solidFill>
              </a:rPr>
              <a:t>правила.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120D66F9-E95E-4775-BFCD-72690DCBA70C}"/>
              </a:ext>
            </a:extLst>
          </p:cNvPr>
          <p:cNvSpPr txBox="1"/>
          <p:nvPr/>
        </p:nvSpPr>
        <p:spPr>
          <a:xfrm>
            <a:off x="2920181" y="1933613"/>
            <a:ext cx="6351639" cy="2200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 найти неизвестное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втор</a:t>
            </a: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ое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слагаемое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надо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суммы вычесть </a:t>
            </a: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</a:t>
            </a: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ое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слагаемое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092051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Тема1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1E4E79"/>
      </a:hlink>
      <a:folHlink>
        <a:srgbClr val="1E4E79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Презентация2" id="{69433D8B-8606-4ADE-9BA3-CD2F4BDFBA5D}" vid="{297C542E-FF64-4EC1-ADFD-FD10CBAE33E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11738C6-D76B-4EA3-8A0C-A17BDC1DB5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C2196CA-8D48-47B0-9C8C-268F70368960}">
  <ds:schemaRefs>
    <ds:schemaRef ds:uri="http://schemas.microsoft.com/sharepoint/v3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www.w3.org/XML/1998/namespace"/>
    <ds:schemaRef ds:uri="2547570a-e5f4-4946-a4c3-82580e42479e"/>
    <ds:schemaRef ds:uri="http://purl.org/dc/elements/1.1/"/>
    <ds:schemaRef ds:uri="http://purl.org/dc/dcmitype/"/>
    <ds:schemaRef ds:uri="6ee78bd2-4339-4042-adc0-bcc646419980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32EC10D1-364F-4DE0-9381-C780B9C7D7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теста по математике с умной совой</Template>
  <TotalTime>17287</TotalTime>
  <Words>489</Words>
  <Application>Microsoft Office PowerPoint</Application>
  <PresentationFormat>Произвольный</PresentationFormat>
  <Paragraphs>159</Paragraphs>
  <Slides>17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Тема1</vt:lpstr>
      <vt:lpstr>Использование приёма сравнения при решении двух типов простых задач:   на нахождение второго слагаемого   и на нахождение первого слагаемого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Эффективные методы формирования умений решать простые текстовые задачи на движение в одном направлении</dc:title>
  <dc:creator>Nata</dc:creator>
  <cp:lastModifiedBy>Яна Капуста</cp:lastModifiedBy>
  <cp:revision>295</cp:revision>
  <dcterms:created xsi:type="dcterms:W3CDTF">2022-11-26T19:01:26Z</dcterms:created>
  <dcterms:modified xsi:type="dcterms:W3CDTF">2025-04-21T13:21:13Z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